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2" r:id="rId5"/>
    <p:sldId id="264" r:id="rId6"/>
    <p:sldId id="267" r:id="rId7"/>
    <p:sldId id="266" r:id="rId8"/>
    <p:sldId id="265" r:id="rId9"/>
    <p:sldId id="270" r:id="rId10"/>
    <p:sldId id="271" r:id="rId11"/>
    <p:sldId id="272" r:id="rId12"/>
    <p:sldId id="273" r:id="rId13"/>
    <p:sldId id="274" r:id="rId14"/>
    <p:sldId id="268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940BC5-3EFB-14D9-6592-9C69769E8858}" v="110" dt="2023-07-18T12:30:39.721"/>
    <p1510:client id="{41932E54-90FB-4B20-93CB-044430CD8E92}" v="372" dt="2023-07-18T02:55:45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olors/colors_rgb.as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24-python-tutorials.readthedocs.io/en/latest/py_tutorials/py_imgproc/py_colorspaces/py_colorspaces.html" TargetMode="External"/><Relationship Id="rId2" Type="http://schemas.openxmlformats.org/officeDocument/2006/relationships/hyperlink" Target="https://math.hws.edu/graphicsbook/demos/c2/rgb-hsv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vivanraaj/perception-in-self-driving-cars-part-1-1ccca42b16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Lane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Day 2 - Morning Session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F46A-04AF-33B0-8C2F-FEC449C9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Radial Distortion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02FE-9BA9-1260-23C8-BF236E665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Cause straight lines to be appear curved</a:t>
            </a:r>
          </a:p>
          <a:p>
            <a:r>
              <a:rPr lang="en-US" dirty="0">
                <a:cs typeface="Calibri"/>
              </a:rPr>
              <a:t>Becomes larger the farther points are from the center of the image</a:t>
            </a:r>
          </a:p>
        </p:txBody>
      </p:sp>
      <p:pic>
        <p:nvPicPr>
          <p:cNvPr id="4" name="Picture 4" descr="A black and white checkered board&#10;&#10;Description automatically generated">
            <a:extLst>
              <a:ext uri="{FF2B5EF4-FFF2-40B4-BE49-F238E27FC236}">
                <a16:creationId xmlns:a16="http://schemas.microsoft.com/office/drawing/2014/main" id="{DA7055AE-BA61-0CFC-0340-B35207EC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797" y="2788428"/>
            <a:ext cx="3643008" cy="400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82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E4CC-D50F-6D40-2B0E-54D3FC74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Radial Distortion</a:t>
            </a:r>
            <a:endParaRPr lang="en-US" dirty="0"/>
          </a:p>
        </p:txBody>
      </p:sp>
      <p:pic>
        <p:nvPicPr>
          <p:cNvPr id="4" name="Picture 4" descr="A picture containing sky, tree, screenshot, outdoor&#10;&#10;Description automatically generated">
            <a:extLst>
              <a:ext uri="{FF2B5EF4-FFF2-40B4-BE49-F238E27FC236}">
                <a16:creationId xmlns:a16="http://schemas.microsoft.com/office/drawing/2014/main" id="{12C39852-7954-637E-2837-762EC202B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169" y="1825625"/>
            <a:ext cx="7825662" cy="4351338"/>
          </a:xfrm>
        </p:spPr>
      </p:pic>
    </p:spTree>
    <p:extLst>
      <p:ext uri="{BB962C8B-B14F-4D97-AF65-F5344CB8AC3E}">
        <p14:creationId xmlns:p14="http://schemas.microsoft.com/office/powerpoint/2010/main" val="14548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E08D-3B04-149C-5C1F-BB3FDF5D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Tangential Distortion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57FA2-EC4D-34A3-49C4-E340D1CD4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Occurs when the image-taking </a:t>
            </a:r>
            <a:r>
              <a:rPr lang="en-US" err="1">
                <a:cs typeface="Calibri"/>
              </a:rPr>
              <a:t>lense</a:t>
            </a:r>
            <a:r>
              <a:rPr lang="en-US" dirty="0">
                <a:cs typeface="Calibri"/>
              </a:rPr>
              <a:t> is not aligned perfectly parallel to the imaging plane</a:t>
            </a:r>
          </a:p>
          <a:p>
            <a:r>
              <a:rPr lang="en-US" dirty="0">
                <a:cs typeface="Calibri"/>
              </a:rPr>
              <a:t>Some areas in the image may look nearer than expected.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17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80C3-3FCB-27E0-3A58-C6750982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Tangential Distortion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5A0AAE-4361-DB22-482C-DEDF406CC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288" y="1825625"/>
            <a:ext cx="7661424" cy="4351338"/>
          </a:xfrm>
        </p:spPr>
      </p:pic>
    </p:spTree>
    <p:extLst>
      <p:ext uri="{BB962C8B-B14F-4D97-AF65-F5344CB8AC3E}">
        <p14:creationId xmlns:p14="http://schemas.microsoft.com/office/powerpoint/2010/main" val="222898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E225-52B3-EC00-1F88-9D8D4253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Region of Interest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8948C-2611-C62E-568A-872BD9648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Portion of an image that you want to filter or operate on in some way.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 You can represent an ROI as a binary mask image. 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In the mask image, </a:t>
            </a:r>
            <a:r>
              <a:rPr lang="en-US" dirty="0">
                <a:ea typeface="+mn-lt"/>
                <a:cs typeface="+mn-lt"/>
              </a:rPr>
              <a:t>pixels that belong to the ROI are set to 1 and pixels outside the ROI are set to 0 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21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1320-6BEA-CF30-6476-C918F3872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Original Image and Flipped Image</a:t>
            </a:r>
            <a:endParaRPr lang="en-US" dirty="0"/>
          </a:p>
        </p:txBody>
      </p:sp>
      <p:pic>
        <p:nvPicPr>
          <p:cNvPr id="4" name="Picture 4" descr="A room with a clock and a robot&#10;&#10;Description automatically generated">
            <a:extLst>
              <a:ext uri="{FF2B5EF4-FFF2-40B4-BE49-F238E27FC236}">
                <a16:creationId xmlns:a16="http://schemas.microsoft.com/office/drawing/2014/main" id="{D5B0A701-8A3B-528F-E6C6-69D4B1C99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97" y="2166093"/>
            <a:ext cx="5830713" cy="3281296"/>
          </a:xfrm>
        </p:spPr>
      </p:pic>
      <p:pic>
        <p:nvPicPr>
          <p:cNvPr id="6" name="Picture 6" descr="A robot on a floor in a room&#10;&#10;Description automatically generated">
            <a:extLst>
              <a:ext uri="{FF2B5EF4-FFF2-40B4-BE49-F238E27FC236}">
                <a16:creationId xmlns:a16="http://schemas.microsoft.com/office/drawing/2014/main" id="{213CB0A1-4591-EB7B-2DF9-3A8D5315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11" y="2166993"/>
            <a:ext cx="5791199" cy="32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32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0E98-9A3D-9544-9B15-C4560139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Undistorted Image and RGB image</a:t>
            </a:r>
            <a:endParaRPr lang="en-US" dirty="0"/>
          </a:p>
        </p:txBody>
      </p:sp>
      <p:pic>
        <p:nvPicPr>
          <p:cNvPr id="4" name="Picture 4" descr="A robot on a table&#10;&#10;Description automatically generated">
            <a:extLst>
              <a:ext uri="{FF2B5EF4-FFF2-40B4-BE49-F238E27FC236}">
                <a16:creationId xmlns:a16="http://schemas.microsoft.com/office/drawing/2014/main" id="{703452A4-90DF-D59A-C727-6B06B567B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9" y="1851901"/>
            <a:ext cx="5677437" cy="3195201"/>
          </a:xfrm>
        </p:spPr>
      </p:pic>
      <p:pic>
        <p:nvPicPr>
          <p:cNvPr id="5" name="Picture 5" descr="A robot on a table&#10;&#10;Description automatically generated">
            <a:extLst>
              <a:ext uri="{FF2B5EF4-FFF2-40B4-BE49-F238E27FC236}">
                <a16:creationId xmlns:a16="http://schemas.microsoft.com/office/drawing/2014/main" id="{9161C7D3-027A-D0CC-67CA-5D2E6200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746" y="1851683"/>
            <a:ext cx="5642302" cy="31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7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07AEE-6F11-5CA8-0D3A-9B817C83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ROI Image and Green mask Image</a:t>
            </a:r>
            <a:endParaRPr lang="en-US" dirty="0"/>
          </a:p>
        </p:txBody>
      </p:sp>
      <p:pic>
        <p:nvPicPr>
          <p:cNvPr id="4" name="Picture 4" descr="A roll of papers on a table&#10;&#10;Description automatically generated">
            <a:extLst>
              <a:ext uri="{FF2B5EF4-FFF2-40B4-BE49-F238E27FC236}">
                <a16:creationId xmlns:a16="http://schemas.microsoft.com/office/drawing/2014/main" id="{F109A627-281E-14FA-2BEB-EBE683CB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027" y="1672950"/>
            <a:ext cx="7677807" cy="2107930"/>
          </a:xfrm>
        </p:spPr>
      </p:pic>
      <p:pic>
        <p:nvPicPr>
          <p:cNvPr id="5" name="Picture 5" descr="A green leaf in the dark&#10;&#10;Description automatically generated">
            <a:extLst>
              <a:ext uri="{FF2B5EF4-FFF2-40B4-BE49-F238E27FC236}">
                <a16:creationId xmlns:a16="http://schemas.microsoft.com/office/drawing/2014/main" id="{FB0F8488-B94F-9D0A-C9A4-D52C28C0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159" y="4251928"/>
            <a:ext cx="7840715" cy="223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394E-CACA-0404-FD84-D616072B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Grayscale Image</a:t>
            </a:r>
            <a:endParaRPr lang="en-US" dirty="0"/>
          </a:p>
        </p:txBody>
      </p:sp>
      <p:pic>
        <p:nvPicPr>
          <p:cNvPr id="4" name="Picture 4" descr="A knife in the dark&#10;&#10;Description automatically generated">
            <a:extLst>
              <a:ext uri="{FF2B5EF4-FFF2-40B4-BE49-F238E27FC236}">
                <a16:creationId xmlns:a16="http://schemas.microsoft.com/office/drawing/2014/main" id="{6EE810F1-AAE7-78DB-CDFD-DFCB001E9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2538"/>
            <a:ext cx="10515600" cy="2957513"/>
          </a:xfrm>
        </p:spPr>
      </p:pic>
    </p:spTree>
    <p:extLst>
      <p:ext uri="{BB962C8B-B14F-4D97-AF65-F5344CB8AC3E}">
        <p14:creationId xmlns:p14="http://schemas.microsoft.com/office/powerpoint/2010/main" val="2356139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FE40-8CE3-0DBD-20E1-C906EE58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Final X and Y value </a:t>
            </a:r>
            <a:endParaRPr lang="en-US" dirty="0"/>
          </a:p>
        </p:txBody>
      </p:sp>
      <p:pic>
        <p:nvPicPr>
          <p:cNvPr id="4" name="Picture 4" descr="A black background with numbers and a black square&#10;&#10;Description automatically generated">
            <a:extLst>
              <a:ext uri="{FF2B5EF4-FFF2-40B4-BE49-F238E27FC236}">
                <a16:creationId xmlns:a16="http://schemas.microsoft.com/office/drawing/2014/main" id="{F3EF6882-E115-FBCE-A033-3ED41A16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58721"/>
            <a:ext cx="10515600" cy="2885147"/>
          </a:xfrm>
        </p:spPr>
      </p:pic>
    </p:spTree>
    <p:extLst>
      <p:ext uri="{BB962C8B-B14F-4D97-AF65-F5344CB8AC3E}">
        <p14:creationId xmlns:p14="http://schemas.microsoft.com/office/powerpoint/2010/main" val="2124103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F330-4372-395A-4735-0874B05D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Image Pixels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9CC0B-AC84-A961-67D1-3745EE346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Pixel is considered the “color” or the “intensity” of light that appears in a given place in our image.</a:t>
            </a:r>
          </a:p>
          <a:p>
            <a:r>
              <a:rPr lang="en-US" dirty="0">
                <a:cs typeface="Calibri"/>
              </a:rPr>
              <a:t>Range of 0 to 255</a:t>
            </a:r>
            <a:endParaRPr lang="en-US" dirty="0"/>
          </a:p>
          <a:p>
            <a:r>
              <a:rPr lang="en-US" dirty="0">
                <a:cs typeface="Calibri"/>
              </a:rPr>
              <a:t>Pixels are represented in two ways:</a:t>
            </a:r>
          </a:p>
          <a:p>
            <a:pPr lvl="1"/>
            <a:r>
              <a:rPr lang="en-US" dirty="0">
                <a:cs typeface="Calibri"/>
              </a:rPr>
              <a:t>Grayscale/Single channel</a:t>
            </a:r>
          </a:p>
          <a:p>
            <a:pPr lvl="1"/>
            <a:r>
              <a:rPr lang="en-US" dirty="0">
                <a:cs typeface="Calibri"/>
              </a:rPr>
              <a:t>Color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84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B58D-BFC4-6ACD-F93D-1CF96E5F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Grayscale/Single channel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2C04-D645-5D60-8627-C27C920F1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Each pixel has value between 0 and 255 where "0" corresponds to black and "255" being white 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A close-up of a grey rectangular object&#10;&#10;Description automatically generated">
            <a:extLst>
              <a:ext uri="{FF2B5EF4-FFF2-40B4-BE49-F238E27FC236}">
                <a16:creationId xmlns:a16="http://schemas.microsoft.com/office/drawing/2014/main" id="{3EC50170-9395-6622-DF8C-D7C49209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42" y="3429900"/>
            <a:ext cx="8822987" cy="13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75C1-854F-99D4-F5E1-906FFE12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Color(RGB/HSV/HSL)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CD4D-49E2-4BCF-FE50-6071D8D28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RGB</a:t>
            </a:r>
          </a:p>
          <a:p>
            <a:pPr lvl="1"/>
            <a:r>
              <a:rPr lang="en-US" dirty="0">
                <a:cs typeface="Calibri"/>
              </a:rPr>
              <a:t>Each of the red, blue, green channel is represented by integer.</a:t>
            </a:r>
          </a:p>
          <a:p>
            <a:pPr lvl="1"/>
            <a:r>
              <a:rPr lang="en-US" dirty="0">
                <a:cs typeface="Calibri"/>
              </a:rPr>
              <a:t>[255,255,255] is white color</a:t>
            </a:r>
          </a:p>
          <a:p>
            <a:pPr lvl="1"/>
            <a:r>
              <a:rPr lang="en-US" dirty="0">
                <a:cs typeface="Calibri"/>
              </a:rPr>
              <a:t>[0,0,0] is black color</a:t>
            </a:r>
          </a:p>
          <a:p>
            <a:pPr lvl="1"/>
            <a:r>
              <a:rPr lang="en-US" dirty="0">
                <a:cs typeface="Calibri"/>
              </a:rPr>
              <a:t>[255,0,0] is pure red color</a:t>
            </a:r>
          </a:p>
          <a:p>
            <a:pPr lvl="1"/>
            <a:r>
              <a:rPr lang="en-US" dirty="0">
                <a:cs typeface="Calibri"/>
              </a:rPr>
              <a:t>[0,0,255] is pure blue color</a:t>
            </a:r>
          </a:p>
          <a:p>
            <a:pPr lvl="1"/>
            <a:r>
              <a:rPr lang="en-US" dirty="0">
                <a:ea typeface="+mn-lt"/>
                <a:cs typeface="+mn-lt"/>
                <a:hlinkClick r:id="rId2"/>
              </a:rPr>
              <a:t>https://www.w3schools.com/colors/colors_rgb.asp</a:t>
            </a:r>
            <a:endParaRPr lang="en-US">
              <a:ea typeface="+mn-lt"/>
              <a:cs typeface="+mn-lt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37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8699-BAA3-BEFF-23B8-F4E07881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F039-BD60-2E14-38E7-096940EE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HSV</a:t>
            </a:r>
          </a:p>
          <a:p>
            <a:pPr lvl="1"/>
            <a:r>
              <a:rPr lang="en-US" dirty="0">
                <a:ea typeface="+mn-lt"/>
                <a:cs typeface="+mn-lt"/>
              </a:rPr>
              <a:t>Hue is the color portion of the model, expressed as a number from 0 to 360 degrees. </a:t>
            </a:r>
          </a:p>
          <a:p>
            <a:pPr lvl="1"/>
            <a:r>
              <a:rPr lang="en-US" dirty="0">
                <a:ea typeface="+mn-lt"/>
                <a:cs typeface="+mn-lt"/>
              </a:rPr>
              <a:t>Saturation describes the amount of gray in a particular color, from 0 to 100 percent. Reducing this component toward zero introduces more gray and produces a faded </a:t>
            </a:r>
            <a:r>
              <a:rPr lang="en-US" dirty="0" err="1">
                <a:ea typeface="+mn-lt"/>
                <a:cs typeface="+mn-lt"/>
              </a:rPr>
              <a:t>effect.Value</a:t>
            </a:r>
            <a:r>
              <a:rPr lang="en-US" dirty="0">
                <a:ea typeface="+mn-lt"/>
                <a:cs typeface="+mn-lt"/>
              </a:rPr>
              <a:t> describes the brightness or intensity of the color, from 0 to 100 percent, where 0 is completely black, and 100 is the brightest and reveals the most color.</a:t>
            </a:r>
          </a:p>
          <a:p>
            <a:pPr lvl="1"/>
            <a:r>
              <a:rPr lang="en-US" dirty="0">
                <a:ea typeface="+mn-lt"/>
                <a:cs typeface="+mn-lt"/>
              </a:rPr>
              <a:t>For HSV, Hue range is [0,179], Saturation range is [0,255] and Value range is [0,255]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https://math.hws.edu/graphicsbook/demos/c2/rgb-hsv.html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https://opencv24-python-tutorials.readthedocs.io/en/latest/py_tutorials/py_imgproc/py_colorspaces/py_colorspaces.html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165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hair with a sign on it&#10;&#10;Description automatically generated">
            <a:extLst>
              <a:ext uri="{FF2B5EF4-FFF2-40B4-BE49-F238E27FC236}">
                <a16:creationId xmlns:a16="http://schemas.microsoft.com/office/drawing/2014/main" id="{9EE12631-F3F4-2D90-8D6C-583A70683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230" y="877179"/>
            <a:ext cx="10099861" cy="5097125"/>
          </a:xfrm>
        </p:spPr>
      </p:pic>
    </p:spTree>
    <p:extLst>
      <p:ext uri="{BB962C8B-B14F-4D97-AF65-F5344CB8AC3E}">
        <p14:creationId xmlns:p14="http://schemas.microsoft.com/office/powerpoint/2010/main" val="193190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F52B-A8BE-298B-B155-7E38438A0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Image Size</a:t>
            </a:r>
            <a:endParaRPr lang="en-US" dirty="0"/>
          </a:p>
        </p:txBody>
      </p:sp>
      <p:pic>
        <p:nvPicPr>
          <p:cNvPr id="4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8EDA3E5-CE0E-A0B2-D315-C3DD17A4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5708" y="1825625"/>
            <a:ext cx="5360584" cy="4351338"/>
          </a:xfrm>
        </p:spPr>
      </p:pic>
    </p:spTree>
    <p:extLst>
      <p:ext uri="{BB962C8B-B14F-4D97-AF65-F5344CB8AC3E}">
        <p14:creationId xmlns:p14="http://schemas.microsoft.com/office/powerpoint/2010/main" val="10635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7CEA-0B56-611F-D548-4D0B8A7A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Image Array</a:t>
            </a:r>
            <a:endParaRPr lang="en-US" dirty="0"/>
          </a:p>
        </p:txBody>
      </p:sp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393BC5C-D4DD-C5C7-E741-2121D3B9A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7895" y="1825625"/>
            <a:ext cx="2216209" cy="4351338"/>
          </a:xfrm>
        </p:spPr>
      </p:pic>
    </p:spTree>
    <p:extLst>
      <p:ext uri="{BB962C8B-B14F-4D97-AF65-F5344CB8AC3E}">
        <p14:creationId xmlns:p14="http://schemas.microsoft.com/office/powerpoint/2010/main" val="33617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2E96-22FF-640F-0E64-712E90F0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Image Distortion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56AC7-7AC1-5E88-9F79-D56A5D496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Some pinhole cameras introduce significant distortion to images.</a:t>
            </a:r>
          </a:p>
          <a:p>
            <a:r>
              <a:rPr lang="en-US" dirty="0">
                <a:cs typeface="Calibri"/>
              </a:rPr>
              <a:t>Two major kinds of distortion:</a:t>
            </a:r>
          </a:p>
          <a:p>
            <a:pPr lvl="1"/>
            <a:r>
              <a:rPr lang="en-US" dirty="0">
                <a:cs typeface="Calibri"/>
              </a:rPr>
              <a:t>Radial distortion</a:t>
            </a:r>
          </a:p>
          <a:p>
            <a:pPr lvl="1"/>
            <a:r>
              <a:rPr lang="en-US" dirty="0">
                <a:cs typeface="Calibri"/>
              </a:rPr>
              <a:t>Tangential distortion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Reference: </a:t>
            </a:r>
            <a:r>
              <a:rPr lang="en-US" dirty="0">
                <a:ea typeface="+mn-lt"/>
                <a:cs typeface="+mn-lt"/>
                <a:hlinkClick r:id="rId2"/>
              </a:rPr>
              <a:t>https://medium.com/@vivanraaj/perception-in-self-driving-cars-part-1-1ccca42b169</a:t>
            </a:r>
            <a:endParaRPr lang="en-US" dirty="0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marL="3657600" lvl="8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3111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Lane Detection</vt:lpstr>
      <vt:lpstr>Image Pixels</vt:lpstr>
      <vt:lpstr>Grayscale/Single channel </vt:lpstr>
      <vt:lpstr>Color(RGB/HSV/HSL)</vt:lpstr>
      <vt:lpstr>Color</vt:lpstr>
      <vt:lpstr>PowerPoint Presentation</vt:lpstr>
      <vt:lpstr>Image Size</vt:lpstr>
      <vt:lpstr>Image Array</vt:lpstr>
      <vt:lpstr>Image Distortion</vt:lpstr>
      <vt:lpstr>Radial Distortion</vt:lpstr>
      <vt:lpstr>Radial Distortion</vt:lpstr>
      <vt:lpstr>Tangential Distortion</vt:lpstr>
      <vt:lpstr>Tangential Distortion</vt:lpstr>
      <vt:lpstr>Region of Interest</vt:lpstr>
      <vt:lpstr>Original Image and Flipped Image</vt:lpstr>
      <vt:lpstr>Undistorted Image and RGB image</vt:lpstr>
      <vt:lpstr>ROI Image and Green mask Image</vt:lpstr>
      <vt:lpstr>Grayscale Image</vt:lpstr>
      <vt:lpstr>Final X and Y value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180</cp:revision>
  <dcterms:created xsi:type="dcterms:W3CDTF">2023-07-18T00:52:06Z</dcterms:created>
  <dcterms:modified xsi:type="dcterms:W3CDTF">2023-07-18T12:36:27Z</dcterms:modified>
</cp:coreProperties>
</file>